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19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21" d="100"/>
          <a:sy n="121" d="100"/>
        </p:scale>
        <p:origin x="-10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A08C6-9731-4D6E-B21D-1000484F1FEB}" type="datetimeFigureOut">
              <a:rPr lang="ru-RU" smtClean="0"/>
              <a:t>02.08.2018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97E9E-5CE4-497C-BB90-F2687087C0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201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8/2/2018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6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859459" y="1846108"/>
            <a:ext cx="9755187" cy="125228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Контроль по Ч.5 СТ.99 44-фз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1158957" y="4687512"/>
            <a:ext cx="10042233" cy="125481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4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государственного заказа Департамента финансов города Севастополя</a:t>
            </a:r>
          </a:p>
          <a:p>
            <a:pPr>
              <a:lnSpc>
                <a:spcPct val="100000"/>
              </a:lnSpc>
            </a:pPr>
            <a:r>
              <a:rPr lang="ru-RU" sz="14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Шипицина</a:t>
            </a:r>
            <a:r>
              <a:rPr lang="ru-RU" sz="14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Александра </a:t>
            </a:r>
            <a:r>
              <a:rPr lang="ru-RU" sz="14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антоновна</a:t>
            </a:r>
            <a:endParaRPr lang="ru-RU" sz="1400" dirty="0" smtClean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14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Кожанова </a:t>
            </a:r>
            <a:r>
              <a:rPr lang="ru-RU" sz="14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оксана</a:t>
            </a:r>
            <a:r>
              <a:rPr lang="ru-RU" sz="14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алексеевна</a:t>
            </a:r>
            <a:endParaRPr lang="ru-RU" sz="1400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ru-RU" sz="14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1400" dirty="0">
              <a:solidFill>
                <a:schemeClr val="bg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55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1" y="345989"/>
            <a:ext cx="10396882" cy="897925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Постановление Правительства РФ от 28.11.2013 N 1084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700" dirty="0" smtClean="0"/>
              <a:t>В </a:t>
            </a:r>
            <a:r>
              <a:rPr lang="ru-RU" sz="2700" dirty="0"/>
              <a:t>реестр контрактов включаются следующие информация и документы: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85800" y="1243914"/>
            <a:ext cx="5088714" cy="4130671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заказчика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финансирования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заключения и номер (при наличии) контракта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закупки, цена контракта с указанием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аванса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наименование, фирменное наименование (при наличии) и место нахождения (для юридического лица), фамилия, имя, отчество (при наличии) и место жительства (для физического лица), почтовый адрес поставщика (подрядчика, исполнителя), идентификационный номер налогоплательщика;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993970" y="1243914"/>
            <a:ext cx="5506051" cy="4130671"/>
          </a:xfrm>
        </p:spPr>
        <p:txBody>
          <a:bodyPr>
            <a:normAutofit/>
          </a:bodyPr>
          <a:lstStyle/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изменении контракта с указанием условий контракта, которые были изменены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копия заключенного контракта, подписанная электронной подписью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копия документа о согласовании контрольным органом в сфере закупок заключения контракта с единственным поставщиком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расторжении контракта с указанием оснований его расторжения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 о приемке;</a:t>
            </a:r>
          </a:p>
        </p:txBody>
      </p:sp>
    </p:spTree>
    <p:extLst>
      <p:ext uri="{BB962C8B-B14F-4D97-AF65-F5344CB8AC3E}">
        <p14:creationId xmlns:p14="http://schemas.microsoft.com/office/powerpoint/2010/main" val="2644815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rot="10800000" flipV="1">
            <a:off x="684711" y="585711"/>
            <a:ext cx="10396882" cy="2001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/>
              <a:t>Постановление Правительства РФ от 28.11.2013 N 1084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85800" y="881448"/>
            <a:ext cx="10394707" cy="4629665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объектом закупки являются лекарственные препараты, в отношении каждого лекарственного препарата дополнительно указываются наименование лекарственного средства (МНН и торговое наименования), номер регистрационного удостоверения лекарственного препарата, наименование держателя или владельца регистрационного удостоверения лекарственного препарата, наименование производителя лекарственного препарата, а также лекарственная форма, дозировка, количество лекарственных форм во вторичной (потребительской) упаковке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врачебной комиссии;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договорах поставщиков (подрядчиков, исполнителей) с соисполнителями, субподрядчиками, являющимися субъектами малого предпринимательства, социально ориентированными некоммерческими организациями в случае заключения такими поставщиками (подрядчиками, исполнителями) контракта;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934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681681"/>
          </a:xfrm>
        </p:spPr>
        <p:txBody>
          <a:bodyPr/>
          <a:lstStyle/>
          <a:p>
            <a:r>
              <a:rPr lang="ru-RU" dirty="0" smtClean="0"/>
              <a:t>ошибки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097745" y="1262544"/>
            <a:ext cx="5931922" cy="353598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93642" y="1680520"/>
            <a:ext cx="4126861" cy="3694066"/>
          </a:xfrm>
        </p:spPr>
        <p:txBody>
          <a:bodyPr/>
          <a:lstStyle/>
          <a:p>
            <a:r>
              <a:rPr lang="ru-RU" dirty="0" smtClean="0"/>
              <a:t>Источник финансирования – когда 2 и более, необходимо указывать в карточке контракта все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475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При заполнении карточки контракта – объект закупки в работах и услугах выбирать по </a:t>
            </a:r>
            <a:r>
              <a:rPr lang="ru-RU" sz="1800" dirty="0" err="1" smtClean="0">
                <a:solidFill>
                  <a:schemeClr val="tx1"/>
                </a:solidFill>
              </a:rPr>
              <a:t>наменованю</a:t>
            </a:r>
            <a:r>
              <a:rPr lang="ru-RU" sz="1800" dirty="0" smtClean="0">
                <a:solidFill>
                  <a:schemeClr val="tx1"/>
                </a:solidFill>
              </a:rPr>
              <a:t>, а не по коду </a:t>
            </a:r>
            <a:r>
              <a:rPr lang="ru-RU" sz="1800" dirty="0" err="1" smtClean="0">
                <a:solidFill>
                  <a:schemeClr val="tx1"/>
                </a:solidFill>
              </a:rPr>
              <a:t>Окпд</a:t>
            </a:r>
            <a:r>
              <a:rPr lang="ru-RU" sz="1800" dirty="0" smtClean="0">
                <a:solidFill>
                  <a:schemeClr val="tx1"/>
                </a:solidFill>
              </a:rPr>
              <a:t> 2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9" name="Объект 18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29730" y="2021833"/>
            <a:ext cx="9028669" cy="3520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817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27" y="749364"/>
            <a:ext cx="10546316" cy="476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59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50" y="425304"/>
            <a:ext cx="10511916" cy="471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23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66" y="360534"/>
            <a:ext cx="9786831" cy="488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42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570" y="426517"/>
            <a:ext cx="4348957" cy="478803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406" y="426517"/>
            <a:ext cx="5880590" cy="4293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36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3098" y="189186"/>
            <a:ext cx="10394707" cy="449317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Нормативно-правовая база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85801" y="725214"/>
            <a:ext cx="10394707" cy="4656667"/>
          </a:xfrm>
        </p:spPr>
        <p:txBody>
          <a:bodyPr>
            <a:normAutofit fontScale="85000" lnSpcReduction="10000"/>
          </a:bodyPr>
          <a:lstStyle/>
          <a:p>
            <a:pPr marL="342900" indent="-34290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Федеральный закон российской федерации от 05.04.2013 № 44-фз «О КОНТРАКТНОЙ СИСТЕМЕ В СФЕРЕ ЗАКУПОК ТОВАРОВ, РАБОТ, УСЛУГ ДЛЯ ОБЕСПЕЧЕНИЯ ГОСУДАРСТВЕННЫХ И МУНИЦИПАЛЬНЫХ НУЖД»</a:t>
            </a:r>
          </a:p>
          <a:p>
            <a:pPr marL="342900" indent="-34290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Постановление Правительства РФ от 12.12.2015 </a:t>
            </a:r>
            <a:r>
              <a:rPr lang="ru-RU" dirty="0" smtClean="0">
                <a:solidFill>
                  <a:schemeClr val="tx1"/>
                </a:solidFill>
              </a:rPr>
              <a:t>№ </a:t>
            </a:r>
            <a:r>
              <a:rPr lang="ru-RU" dirty="0">
                <a:solidFill>
                  <a:schemeClr val="tx1"/>
                </a:solidFill>
              </a:rPr>
              <a:t>1367 (ред. от 20.03.2017) "О порядке осуществления контроля, предусмотренного частью 5 статьи 99 Федерального закона "О контрактной системе в сфере закупок товаров, работ, услуг для обеспечения государственных и муниципальных нужд" </a:t>
            </a:r>
            <a:endParaRPr lang="ru-RU" dirty="0" smtClean="0">
              <a:solidFill>
                <a:schemeClr val="tx1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Постановление Правительства РФ от 28.11.2013 </a:t>
            </a:r>
            <a:r>
              <a:rPr lang="ru-RU" dirty="0" smtClean="0">
                <a:solidFill>
                  <a:schemeClr val="tx1"/>
                </a:solidFill>
              </a:rPr>
              <a:t>№ </a:t>
            </a:r>
            <a:r>
              <a:rPr lang="ru-RU" dirty="0">
                <a:solidFill>
                  <a:schemeClr val="tx1"/>
                </a:solidFill>
              </a:rPr>
              <a:t>1084 (ред. от 30.06.2018) "О порядке ведения реестра контрактов, заключенных заказчиками, и реестра контрактов, содержащего сведения, составляющие государственную </a:t>
            </a:r>
            <a:r>
              <a:rPr lang="ru-RU" dirty="0" smtClean="0">
                <a:solidFill>
                  <a:schemeClr val="tx1"/>
                </a:solidFill>
              </a:rPr>
              <a:t>тайну«</a:t>
            </a:r>
          </a:p>
          <a:p>
            <a:pPr marL="342900" indent="-34290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</a:rPr>
              <a:t>Приказ Департамента финансов г. Севастополя от 28.12.2016 </a:t>
            </a:r>
            <a:r>
              <a:rPr lang="ru-RU" dirty="0" smtClean="0">
                <a:solidFill>
                  <a:schemeClr val="tx1"/>
                </a:solidFill>
              </a:rPr>
              <a:t>№ </a:t>
            </a:r>
            <a:r>
              <a:rPr lang="ru-RU" dirty="0">
                <a:solidFill>
                  <a:schemeClr val="tx1"/>
                </a:solidFill>
              </a:rPr>
              <a:t>195 (ред. от 12.02.2018) "О порядке взаимодействия при осуществлении контроля Департамента финансов города Севастополя с субъектами контроля, указанными в пункте 4 Правил осуществления контроля, предусмотренного частью 5 статьи 99 Федерального закона "О контрактной системе в сфере закупок товаров, работ, услуг для обеспечения государственных и муниципальных нужд", утвержденных постановлением Правительства Российской Федерации от 12.12.2015 N 1367"</a:t>
            </a:r>
          </a:p>
        </p:txBody>
      </p:sp>
    </p:spTree>
    <p:extLst>
      <p:ext uri="{BB962C8B-B14F-4D97-AF65-F5344CB8AC3E}">
        <p14:creationId xmlns:p14="http://schemas.microsoft.com/office/powerpoint/2010/main" val="343599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296" y="504495"/>
            <a:ext cx="8805041" cy="4997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3815" y="94594"/>
            <a:ext cx="10396882" cy="338959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СХЕМА осуществления контроля по п. 5 ст. 99 44-фз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2650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035" y="134008"/>
            <a:ext cx="10396882" cy="37049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Методика контроля плана закупок (КУ)</a:t>
            </a:r>
            <a:endParaRPr lang="ru-RU" sz="24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38" y="507945"/>
            <a:ext cx="6175321" cy="507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0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0855" y="70947"/>
            <a:ext cx="5336628" cy="4503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Документ для сравнения (КУ)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18772"/>
            <a:ext cx="8004941" cy="5168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088" y="5595062"/>
            <a:ext cx="3747945" cy="7820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89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0823" y="0"/>
            <a:ext cx="7606862" cy="512380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Методика контроля плана закупок </a:t>
            </a:r>
            <a:r>
              <a:rPr lang="ru-RU" sz="2400" dirty="0" smtClean="0"/>
              <a:t>(БУ, АУ)</a:t>
            </a:r>
            <a:endParaRPr lang="ru-RU" sz="2400" dirty="0"/>
          </a:p>
        </p:txBody>
      </p:sp>
      <p:pic>
        <p:nvPicPr>
          <p:cNvPr id="4" name="Объект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82" y="536028"/>
            <a:ext cx="7007773" cy="50370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227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9229" y="63063"/>
            <a:ext cx="4792716" cy="44143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Документ для сравнения (БУ, АУ)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937937" y="0"/>
            <a:ext cx="1387365" cy="5536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bus.gov.ru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225" y="472966"/>
            <a:ext cx="6919748" cy="5094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01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81" y="141889"/>
            <a:ext cx="5750553" cy="4363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69" y="4561641"/>
            <a:ext cx="11366938" cy="1791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930" y="3411722"/>
            <a:ext cx="4414345" cy="915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910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918" y="165539"/>
            <a:ext cx="10396882" cy="4177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/>
              <a:t>Методика контроля Плана-графика </a:t>
            </a:r>
            <a:r>
              <a:rPr lang="ru-RU" sz="2400" dirty="0" smtClean="0"/>
              <a:t>закупок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565" y="5604639"/>
            <a:ext cx="4235504" cy="7567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628" y="512379"/>
            <a:ext cx="5889598" cy="5021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09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622</TotalTime>
  <Words>518</Words>
  <Application>Microsoft Office PowerPoint</Application>
  <PresentationFormat>Произвольный</PresentationFormat>
  <Paragraphs>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Главное мероприятие</vt:lpstr>
      <vt:lpstr>Контроль по Ч.5 СТ.99 44-фз</vt:lpstr>
      <vt:lpstr>Нормативно-правовая база</vt:lpstr>
      <vt:lpstr>СХЕМА осуществления контроля по п. 5 ст. 99 44-фз</vt:lpstr>
      <vt:lpstr>Методика контроля плана закупок (КУ)</vt:lpstr>
      <vt:lpstr>Документ для сравнения (КУ)</vt:lpstr>
      <vt:lpstr>Методика контроля плана закупок (БУ, АУ)</vt:lpstr>
      <vt:lpstr>Документ для сравнения (БУ, АУ) </vt:lpstr>
      <vt:lpstr>Презентация PowerPoint</vt:lpstr>
      <vt:lpstr>Методика контроля Плана-графика закупок</vt:lpstr>
      <vt:lpstr>Постановление Правительства РФ от 28.11.2013 N 1084   В реестр контрактов включаются следующие информация и документы:</vt:lpstr>
      <vt:lpstr>Постановление Правительства РФ от 28.11.2013 N 1084 </vt:lpstr>
      <vt:lpstr>ошибки</vt:lpstr>
      <vt:lpstr>При заполнении карточки контракта – объект закупки в работах и услугах выбирать по наменованю, а не по коду Окпд 2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 по Ч.5 СТ.99 ФЗ-44</dc:title>
  <dc:creator>Оксана Алексеевна Кожанова</dc:creator>
  <cp:lastModifiedBy>Шипицина А.А..</cp:lastModifiedBy>
  <cp:revision>33</cp:revision>
  <cp:lastPrinted>2018-08-02T14:53:34Z</cp:lastPrinted>
  <dcterms:created xsi:type="dcterms:W3CDTF">2018-07-31T06:37:35Z</dcterms:created>
  <dcterms:modified xsi:type="dcterms:W3CDTF">2018-08-02T15:21:35Z</dcterms:modified>
</cp:coreProperties>
</file>